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0" r:id="rId2"/>
    <p:sldId id="285" r:id="rId3"/>
    <p:sldId id="363" r:id="rId4"/>
    <p:sldId id="415" r:id="rId5"/>
    <p:sldId id="414" r:id="rId6"/>
    <p:sldId id="379" r:id="rId7"/>
    <p:sldId id="386" r:id="rId8"/>
    <p:sldId id="410" r:id="rId9"/>
    <p:sldId id="411" r:id="rId10"/>
    <p:sldId id="416" r:id="rId11"/>
    <p:sldId id="417" r:id="rId12"/>
    <p:sldId id="370" r:id="rId13"/>
    <p:sldId id="412" r:id="rId14"/>
    <p:sldId id="275" r:id="rId15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4C52"/>
    <a:srgbClr val="ECECEC"/>
    <a:srgbClr val="8B8B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4" autoAdjust="0"/>
    <p:restoredTop sz="86770" autoAdjust="0"/>
  </p:normalViewPr>
  <p:slideViewPr>
    <p:cSldViewPr snapToGrid="0" snapToObjects="1">
      <p:cViewPr varScale="1">
        <p:scale>
          <a:sx n="81" d="100"/>
          <a:sy n="81" d="100"/>
        </p:scale>
        <p:origin x="968" y="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854E3-1497-0744-B040-5DF6365302EA}" type="datetimeFigureOut">
              <a:rPr lang="fr-FR" smtClean="0"/>
              <a:t>22/06/2018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ACB88-655A-8D4C-8CE5-2E237B6CFA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3158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22894-B65C-E342-8D31-57D034836A37}" type="datetimeFigureOut">
              <a:rPr lang="fr-FR" smtClean="0"/>
              <a:t>22/06/2018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15FA4-1F4D-404B-A8E0-BB6BD6487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3909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15FA4-1F4D-404B-A8E0-BB6BD6487BB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283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15FA4-1F4D-404B-A8E0-BB6BD6487BB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76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15FA4-1F4D-404B-A8E0-BB6BD6487BB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829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  5" descr="imag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6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94612" y="1630545"/>
            <a:ext cx="8092188" cy="595035"/>
          </a:xfrm>
        </p:spPr>
        <p:txBody>
          <a:bodyPr/>
          <a:lstStyle>
            <a:lvl1pPr>
              <a:lnSpc>
                <a:spcPts val="1500"/>
              </a:lnSpc>
              <a:spcAft>
                <a:spcPts val="200"/>
              </a:spcAft>
              <a:defRPr lang="fr-FR" sz="1400" smtClean="0"/>
            </a:lvl1pPr>
            <a:lvl2pPr>
              <a:spcAft>
                <a:spcPts val="1200"/>
              </a:spcAft>
              <a:defRPr sz="1200"/>
            </a:lvl2pPr>
          </a:lstStyle>
          <a:p>
            <a:pPr lvl="0"/>
            <a:r>
              <a:rPr lang="fr-FR" dirty="0" smtClean="0"/>
              <a:t>1.</a:t>
            </a:r>
            <a:br>
              <a:rPr lang="fr-FR" dirty="0" smtClean="0"/>
            </a:br>
            <a:r>
              <a:rPr lang="fr-FR" sz="1400" dirty="0" smtClean="0">
                <a:solidFill>
                  <a:prstClr val="black"/>
                </a:solidFill>
                <a:latin typeface="ArialMT"/>
              </a:rPr>
              <a:t>Titre du chapitre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Titre de sous-chapitre sur une ligne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891259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Sommaire</a:t>
            </a:r>
          </a:p>
        </p:txBody>
      </p:sp>
      <p:pic>
        <p:nvPicPr>
          <p:cNvPr id="15" name="Image 14" descr="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03" y="402035"/>
            <a:ext cx="443206" cy="431334"/>
          </a:xfrm>
          <a:prstGeom prst="rect">
            <a:avLst/>
          </a:prstGeom>
        </p:spPr>
      </p:pic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96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9015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702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653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939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7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955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6583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0565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4392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60721rte_albertville29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13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3339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59128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1596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4612" y="1585533"/>
            <a:ext cx="8092188" cy="1815882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363366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</a:t>
            </a:r>
            <a:r>
              <a:rPr lang="fr-FR" dirty="0" err="1" smtClean="0"/>
              <a:t>slide</a:t>
            </a:r>
            <a:endParaRPr lang="fr-FR" dirty="0"/>
          </a:p>
        </p:txBody>
      </p:sp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  <p:sp>
        <p:nvSpPr>
          <p:cNvPr id="7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594612" y="858850"/>
            <a:ext cx="8092188" cy="369332"/>
          </a:xfrm>
        </p:spPr>
        <p:txBody>
          <a:bodyPr/>
          <a:lstStyle>
            <a:lvl1pPr algn="ctr">
              <a:spcAft>
                <a:spcPts val="800"/>
              </a:spcAft>
              <a:defRPr sz="2400" b="0" cap="none">
                <a:solidFill>
                  <a:srgbClr val="574C52"/>
                </a:solidFill>
              </a:defRPr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1806870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  3"/>
          <p:cNvSpPr>
            <a:spLocks noGrp="1"/>
          </p:cNvSpPr>
          <p:nvPr>
            <p:ph type="pic" sz="quarter" idx="14"/>
          </p:nvPr>
        </p:nvSpPr>
        <p:spPr>
          <a:xfrm>
            <a:off x="5492750" y="1625600"/>
            <a:ext cx="3194050" cy="1492250"/>
          </a:xfrm>
        </p:spPr>
        <p:txBody>
          <a:bodyPr>
            <a:noAutofit/>
          </a:bodyPr>
          <a:lstStyle>
            <a:lvl1pPr>
              <a:defRPr sz="1000"/>
            </a:lvl1pPr>
          </a:lstStyle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4612" y="1585533"/>
            <a:ext cx="4526028" cy="1815882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  <p:sp>
        <p:nvSpPr>
          <p:cNvPr id="11" name="Espace réservé du tableau 10"/>
          <p:cNvSpPr>
            <a:spLocks noGrp="1"/>
          </p:cNvSpPr>
          <p:nvPr>
            <p:ph type="tbl" sz="quarter" idx="15"/>
          </p:nvPr>
        </p:nvSpPr>
        <p:spPr>
          <a:xfrm>
            <a:off x="5492751" y="3311525"/>
            <a:ext cx="3194050" cy="1200150"/>
          </a:xfrm>
        </p:spPr>
        <p:txBody>
          <a:bodyPr>
            <a:noAutofit/>
          </a:bodyPr>
          <a:lstStyle>
            <a:lvl1pPr>
              <a:defRPr sz="1000"/>
            </a:lvl1pPr>
          </a:lstStyle>
          <a:p>
            <a:endParaRPr lang="fr-FR"/>
          </a:p>
        </p:txBody>
      </p:sp>
      <p:sp>
        <p:nvSpPr>
          <p:cNvPr id="9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363366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</a:t>
            </a:r>
            <a:r>
              <a:rPr lang="fr-FR" dirty="0" err="1" smtClean="0"/>
              <a:t>slide</a:t>
            </a:r>
            <a:endParaRPr lang="fr-FR" dirty="0"/>
          </a:p>
        </p:txBody>
      </p:sp>
      <p:sp>
        <p:nvSpPr>
          <p:cNvPr id="12" name="Espace réservé du texte 9"/>
          <p:cNvSpPr>
            <a:spLocks noGrp="1"/>
          </p:cNvSpPr>
          <p:nvPr>
            <p:ph type="body" sz="quarter" idx="16" hasCustomPrompt="1"/>
          </p:nvPr>
        </p:nvSpPr>
        <p:spPr>
          <a:xfrm>
            <a:off x="594612" y="858850"/>
            <a:ext cx="8092188" cy="369332"/>
          </a:xfrm>
        </p:spPr>
        <p:txBody>
          <a:bodyPr/>
          <a:lstStyle>
            <a:lvl1pPr algn="ctr">
              <a:spcAft>
                <a:spcPts val="800"/>
              </a:spcAft>
              <a:defRPr sz="2400" b="0" cap="none">
                <a:solidFill>
                  <a:srgbClr val="574C52"/>
                </a:solidFill>
              </a:defRPr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42492573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/>
          <p:cNvSpPr txBox="1"/>
          <p:nvPr userDrawn="1"/>
        </p:nvSpPr>
        <p:spPr>
          <a:xfrm>
            <a:off x="3685815" y="1110774"/>
            <a:ext cx="1772236" cy="1864462"/>
          </a:xfrm>
          <a:prstGeom prst="rect">
            <a:avLst/>
          </a:prstGeom>
          <a:solidFill>
            <a:srgbClr val="00A6D9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fr-FR" sz="10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pic>
        <p:nvPicPr>
          <p:cNvPr id="19" name="Image 18" descr="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505" y="924168"/>
            <a:ext cx="2118856" cy="223219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6321470" y="1110774"/>
            <a:ext cx="1772236" cy="1864462"/>
          </a:xfrm>
          <a:prstGeom prst="rect">
            <a:avLst/>
          </a:prstGeom>
          <a:solidFill>
            <a:srgbClr val="ECECEC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fr-FR" sz="100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pic>
        <p:nvPicPr>
          <p:cNvPr id="21" name="Image 20" descr="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271" y="924168"/>
            <a:ext cx="2118856" cy="2232190"/>
          </a:xfrm>
          <a:prstGeom prst="rect">
            <a:avLst/>
          </a:prstGeom>
        </p:spPr>
      </p:pic>
      <p:sp>
        <p:nvSpPr>
          <p:cNvPr id="22" name="ZoneTexte 21"/>
          <p:cNvSpPr txBox="1"/>
          <p:nvPr userDrawn="1"/>
        </p:nvSpPr>
        <p:spPr>
          <a:xfrm>
            <a:off x="1047938" y="1110774"/>
            <a:ext cx="1772236" cy="1864462"/>
          </a:xfrm>
          <a:prstGeom prst="rect">
            <a:avLst/>
          </a:prstGeom>
          <a:solidFill>
            <a:srgbClr val="8B8B8A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fr-FR" sz="10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pic>
        <p:nvPicPr>
          <p:cNvPr id="23" name="Image 22" descr="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39" y="924168"/>
            <a:ext cx="2118856" cy="2232190"/>
          </a:xfrm>
          <a:prstGeom prst="rect">
            <a:avLst/>
          </a:prstGeom>
        </p:spPr>
      </p:pic>
      <p:pic>
        <p:nvPicPr>
          <p:cNvPr id="24" name="Image 23" descr="f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889" y="1939962"/>
            <a:ext cx="211322" cy="199662"/>
          </a:xfrm>
          <a:prstGeom prst="rect">
            <a:avLst/>
          </a:prstGeom>
        </p:spPr>
      </p:pic>
      <p:pic>
        <p:nvPicPr>
          <p:cNvPr id="25" name="Image 24" descr="f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55" y="1939962"/>
            <a:ext cx="211322" cy="19966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4514499"/>
            <a:ext cx="9144000" cy="629002"/>
          </a:xfrm>
          <a:prstGeom prst="rect">
            <a:avLst/>
          </a:prstGeom>
          <a:solidFill>
            <a:srgbClr val="00A6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-1" y="3318934"/>
            <a:ext cx="9144002" cy="1297518"/>
          </a:xfrm>
          <a:solidFill>
            <a:srgbClr val="00A6D9"/>
          </a:solidFill>
        </p:spPr>
        <p:txBody>
          <a:bodyPr lIns="720000" rIns="720000" anchor="b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600" b="0" cap="none"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 smtClean="0"/>
              <a:t>Cliquez pour modifier les styles du texte du </a:t>
            </a:r>
            <a:r>
              <a:rPr lang="fr-FR" dirty="0" err="1" smtClean="0"/>
              <a:t>masqueCliquez</a:t>
            </a:r>
            <a:r>
              <a:rPr lang="fr-FR" dirty="0" smtClean="0"/>
              <a:t>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Titre de la présentation - date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9894E3C-CCE6-F242-84E3-BCBDD257A1E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  <p:sp>
        <p:nvSpPr>
          <p:cNvPr id="4" name="Espace réservé du texte 3"/>
          <p:cNvSpPr>
            <a:spLocks noGrp="1"/>
          </p:cNvSpPr>
          <p:nvPr>
            <p:ph type="body" sz="quarter" idx="14" hasCustomPrompt="1"/>
          </p:nvPr>
        </p:nvSpPr>
        <p:spPr>
          <a:xfrm>
            <a:off x="1168400" y="1975576"/>
            <a:ext cx="1503680" cy="153888"/>
          </a:xfrm>
        </p:spPr>
        <p:txBody>
          <a:bodyPr anchor="ctr" anchorCtr="0"/>
          <a:lstStyle>
            <a:lvl1pPr algn="ctr">
              <a:defRPr sz="1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 smtClean="0"/>
              <a:t>Étape</a:t>
            </a:r>
            <a:endParaRPr lang="fr-FR" dirty="0"/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3811280" y="1975576"/>
            <a:ext cx="1503680" cy="153888"/>
          </a:xfrm>
        </p:spPr>
        <p:txBody>
          <a:bodyPr anchor="ctr" anchorCtr="0"/>
          <a:lstStyle>
            <a:lvl1pPr algn="ctr">
              <a:defRPr sz="1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 smtClean="0"/>
              <a:t>Étape</a:t>
            </a:r>
            <a:endParaRPr lang="fr-FR" dirty="0"/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6455256" y="1975576"/>
            <a:ext cx="1503680" cy="153888"/>
          </a:xfrm>
        </p:spPr>
        <p:txBody>
          <a:bodyPr anchor="ctr" anchorCtr="0"/>
          <a:lstStyle>
            <a:lvl1pPr algn="ctr">
              <a:defRPr sz="1000" b="0">
                <a:solidFill>
                  <a:schemeClr val="tx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 smtClean="0"/>
              <a:t>Étape</a:t>
            </a:r>
            <a:endParaRPr lang="fr-FR" dirty="0"/>
          </a:p>
        </p:txBody>
      </p:sp>
      <p:pic>
        <p:nvPicPr>
          <p:cNvPr id="28" name="Image 27" descr="Sans titre-2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51" y="3479290"/>
            <a:ext cx="278299" cy="278299"/>
          </a:xfrm>
          <a:prstGeom prst="rect">
            <a:avLst/>
          </a:prstGeom>
        </p:spPr>
      </p:pic>
      <p:sp>
        <p:nvSpPr>
          <p:cNvPr id="29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363366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</a:t>
            </a:r>
            <a:r>
              <a:rPr lang="fr-FR" dirty="0" err="1" smtClean="0"/>
              <a:t>slide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7756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  <p:sp>
        <p:nvSpPr>
          <p:cNvPr id="7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363366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</a:t>
            </a:r>
            <a:r>
              <a:rPr lang="fr-FR" dirty="0" err="1" smtClean="0"/>
              <a:t>slide</a:t>
            </a:r>
            <a:endParaRPr lang="fr-FR" dirty="0"/>
          </a:p>
        </p:txBody>
      </p:sp>
      <p:sp>
        <p:nvSpPr>
          <p:cNvPr id="9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594612" y="858850"/>
            <a:ext cx="8092188" cy="369332"/>
          </a:xfrm>
        </p:spPr>
        <p:txBody>
          <a:bodyPr/>
          <a:lstStyle>
            <a:lvl1pPr algn="ctr">
              <a:spcAft>
                <a:spcPts val="800"/>
              </a:spcAft>
              <a:defRPr sz="2400" b="0" cap="none">
                <a:solidFill>
                  <a:srgbClr val="574C52"/>
                </a:solidFill>
              </a:defRPr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90458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Etienne FOLLET 19775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2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uise ALLAVOINE PH9490130LOA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3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Olivier Banon - à recadrer PH7182596n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89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seignette lafontan.com -090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7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seignettelafontan.com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2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grille noir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4343" r="27214" b="2095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2068044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2448374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9" name="Espace réservé du texte 13"/>
          <p:cNvSpPr>
            <a:spLocks noGrp="1"/>
          </p:cNvSpPr>
          <p:nvPr>
            <p:ph type="body" sz="quarter" idx="18" hasCustomPrompt="1"/>
          </p:nvPr>
        </p:nvSpPr>
        <p:spPr>
          <a:xfrm>
            <a:off x="388939" y="343350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747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94612" y="1630545"/>
            <a:ext cx="2774858" cy="595035"/>
          </a:xfrm>
        </p:spPr>
        <p:txBody>
          <a:bodyPr/>
          <a:lstStyle>
            <a:lvl1pPr>
              <a:lnSpc>
                <a:spcPts val="1500"/>
              </a:lnSpc>
              <a:spcAft>
                <a:spcPts val="200"/>
              </a:spcAft>
              <a:defRPr lang="fr-FR" sz="1400" smtClean="0"/>
            </a:lvl1pPr>
            <a:lvl2pPr>
              <a:spcAft>
                <a:spcPts val="1200"/>
              </a:spcAft>
              <a:defRPr sz="1200"/>
            </a:lvl2pPr>
          </a:lstStyle>
          <a:p>
            <a:pPr lvl="0"/>
            <a:r>
              <a:rPr lang="fr-FR" dirty="0" smtClean="0"/>
              <a:t>1.</a:t>
            </a:r>
            <a:br>
              <a:rPr lang="fr-FR" dirty="0" smtClean="0"/>
            </a:br>
            <a:r>
              <a:rPr lang="fr-FR" sz="1400" dirty="0" smtClean="0">
                <a:solidFill>
                  <a:prstClr val="black"/>
                </a:solidFill>
                <a:latin typeface="ArialMT"/>
              </a:rPr>
              <a:t>Titre du chapitre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Titre de sous-chapitre sur une ligne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891259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Sommaire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 hasCustomPrompt="1"/>
          </p:nvPr>
        </p:nvSpPr>
        <p:spPr>
          <a:xfrm>
            <a:off x="3563888" y="1630545"/>
            <a:ext cx="2774858" cy="595035"/>
          </a:xfrm>
        </p:spPr>
        <p:txBody>
          <a:bodyPr/>
          <a:lstStyle>
            <a:lvl1pPr>
              <a:lnSpc>
                <a:spcPts val="1500"/>
              </a:lnSpc>
              <a:spcAft>
                <a:spcPts val="200"/>
              </a:spcAft>
              <a:defRPr lang="fr-FR" sz="1400" smtClean="0"/>
            </a:lvl1pPr>
            <a:lvl2pPr>
              <a:spcAft>
                <a:spcPts val="1200"/>
              </a:spcAft>
              <a:defRPr sz="1200"/>
            </a:lvl2pPr>
          </a:lstStyle>
          <a:p>
            <a:pPr lvl="0"/>
            <a:r>
              <a:rPr lang="fr-FR" dirty="0" smtClean="0"/>
              <a:t>1.</a:t>
            </a:r>
            <a:br>
              <a:rPr lang="fr-FR" dirty="0" smtClean="0"/>
            </a:br>
            <a:r>
              <a:rPr lang="fr-FR" sz="1400" dirty="0" smtClean="0">
                <a:solidFill>
                  <a:prstClr val="black"/>
                </a:solidFill>
                <a:latin typeface="ArialMT"/>
              </a:rPr>
              <a:t>Titre du chapitre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Titre de sous-chapitre sur une ligne</a:t>
            </a:r>
            <a:endParaRPr lang="fr-FR" dirty="0"/>
          </a:p>
        </p:txBody>
      </p:sp>
      <p:pic>
        <p:nvPicPr>
          <p:cNvPr id="15" name="Image 14" descr="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03" y="402035"/>
            <a:ext cx="443206" cy="431334"/>
          </a:xfrm>
          <a:prstGeom prst="rect">
            <a:avLst/>
          </a:prstGeom>
        </p:spPr>
      </p:pic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1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350008"/>
            <a:ext cx="8229600" cy="4308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4612" y="1585533"/>
            <a:ext cx="8092188" cy="1436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fr-FR" dirty="0" smtClean="0"/>
              <a:t>Cliquez pour modifier les styles du texte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52917" y="4800784"/>
            <a:ext cx="2267801" cy="15006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fld id="{D67FCB91-9227-DE41-902C-B9B73C645121}" type="datetime1">
              <a:rPr lang="fr-FR" smtClean="0"/>
              <a:t>22/06/2018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9978" y="4800784"/>
            <a:ext cx="2895600" cy="15006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1" kern="1200" spc="-10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fr-FR" dirty="0" smtClean="0"/>
              <a:t>Titre de la présentation - date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800784"/>
            <a:ext cx="2133600" cy="15006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b="1" spc="-10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fld id="{59894E3C-CCE6-F242-84E3-BCBDD257A1E1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328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58" r:id="rId8"/>
    <p:sldLayoutId id="2147483656" r:id="rId9"/>
    <p:sldLayoutId id="2147483667" r:id="rId10"/>
    <p:sldLayoutId id="2147483657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50" r:id="rId23"/>
    <p:sldLayoutId id="2147483665" r:id="rId24"/>
    <p:sldLayoutId id="2147483659" r:id="rId25"/>
    <p:sldLayoutId id="2147483666" r:id="rId26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2800" b="1" kern="1200" cap="all" spc="-100">
          <a:solidFill>
            <a:schemeClr val="tx1"/>
          </a:solidFill>
          <a:latin typeface="Verdana"/>
          <a:ea typeface="+mj-ea"/>
          <a:cs typeface="Verdana"/>
        </a:defRPr>
      </a:lvl1pPr>
    </p:titleStyle>
    <p:bodyStyle>
      <a:lvl1pPr marL="0" indent="0" algn="l" defTabSz="457200" rtl="0" eaLnBrk="1" latinLnBrk="0" hangingPunct="1">
        <a:spcBef>
          <a:spcPts val="0"/>
        </a:spcBef>
        <a:spcAft>
          <a:spcPts val="500"/>
        </a:spcAft>
        <a:buFont typeface="Arial"/>
        <a:buNone/>
        <a:defRPr sz="2000" b="1" kern="1200" cap="all" spc="-100">
          <a:solidFill>
            <a:schemeClr val="tx1"/>
          </a:solidFill>
          <a:latin typeface="Verdana"/>
          <a:ea typeface="+mn-ea"/>
          <a:cs typeface="Verdana"/>
        </a:defRPr>
      </a:lvl1pPr>
      <a:lvl2pPr marL="0" indent="0" algn="just" defTabSz="457200" rtl="0" eaLnBrk="1" latinLnBrk="0" hangingPunct="1">
        <a:spcBef>
          <a:spcPts val="0"/>
        </a:spcBef>
        <a:spcAft>
          <a:spcPts val="800"/>
        </a:spcAft>
        <a:buFont typeface="Arial"/>
        <a:buNone/>
        <a:defRPr sz="1700" kern="1200" spc="-100">
          <a:solidFill>
            <a:schemeClr val="tx1"/>
          </a:solidFill>
          <a:latin typeface="Verdana"/>
          <a:ea typeface="+mn-ea"/>
          <a:cs typeface="Verdana"/>
        </a:defRPr>
      </a:lvl2pPr>
      <a:lvl3pPr marL="0" indent="0" algn="just" defTabSz="457200" rtl="0" eaLnBrk="1" latinLnBrk="0" hangingPunct="1">
        <a:spcBef>
          <a:spcPts val="0"/>
        </a:spcBef>
        <a:spcAft>
          <a:spcPts val="600"/>
        </a:spcAft>
        <a:buFont typeface="Arial"/>
        <a:buNone/>
        <a:defRPr sz="1400" kern="1200" spc="-100">
          <a:solidFill>
            <a:schemeClr val="tx1"/>
          </a:solidFill>
          <a:latin typeface="Verdana"/>
          <a:ea typeface="+mn-ea"/>
          <a:cs typeface="Verdana"/>
        </a:defRPr>
      </a:lvl3pPr>
      <a:lvl4pPr marL="0" indent="0" algn="just" defTabSz="457200" rtl="0" eaLnBrk="1" latinLnBrk="0" hangingPunct="1">
        <a:spcBef>
          <a:spcPts val="0"/>
        </a:spcBef>
        <a:spcAft>
          <a:spcPts val="400"/>
        </a:spcAft>
        <a:buFont typeface="Arial"/>
        <a:buNone/>
        <a:defRPr sz="1400" kern="1200" spc="-100">
          <a:solidFill>
            <a:schemeClr val="tx1"/>
          </a:solidFill>
          <a:latin typeface="Verdana"/>
          <a:ea typeface="+mn-ea"/>
          <a:cs typeface="Verdana"/>
        </a:defRPr>
      </a:lvl4pPr>
      <a:lvl5pPr marL="0" indent="0" algn="just" defTabSz="457200" rtl="0" eaLnBrk="1" latinLnBrk="0" hangingPunct="1">
        <a:spcBef>
          <a:spcPts val="0"/>
        </a:spcBef>
        <a:buFont typeface="Arial"/>
        <a:buNone/>
        <a:defRPr sz="1000" kern="1200" spc="-100">
          <a:solidFill>
            <a:schemeClr val="tx1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Serveur_informatiqu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fr.wikipedia.org/wiki/Bande_passante" TargetMode="External"/><Relationship Id="rId4" Type="http://schemas.openxmlformats.org/officeDocument/2006/relationships/hyperlink" Target="https://fr.wikipedia.org/wiki/Internet_Protoco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fr/ec2/pricing/on-demand/?refid=em_71166" TargetMode="Externa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fr/free/?sc_channel=PS&amp;sc_campaign=acquisition_FR&amp;sc_publisher=google&amp;sc_medium=english_cloud_computing_b&amp;sc_content=amazon_services_e&amp;sc_detail=amazon.service&amp;sc_category=cloud_computing&amp;sc_segment=86718719211&amp;sc_matchtype=e&amp;sc_country=FR&amp;s_kwcid=AL!4422!3!86718719211!e!!g!!amazon.service&amp;ef_id=WktdfQAABR-Uf1mJ:20180622062523:s" TargetMode="Externa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6"/>
          </p:nvPr>
        </p:nvSpPr>
        <p:spPr>
          <a:xfrm>
            <a:off x="388939" y="1529329"/>
            <a:ext cx="8366125" cy="184666"/>
          </a:xfrm>
        </p:spPr>
        <p:txBody>
          <a:bodyPr/>
          <a:lstStyle/>
          <a:p>
            <a:r>
              <a:rPr lang="fr-FR" dirty="0" smtClean="0"/>
              <a:t>22</a:t>
            </a:r>
            <a:r>
              <a:rPr lang="fr-FR" dirty="0" smtClean="0"/>
              <a:t>/06/2018</a:t>
            </a:r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7"/>
          </p:nvPr>
        </p:nvSpPr>
        <p:spPr>
          <a:xfrm>
            <a:off x="388939" y="2448374"/>
            <a:ext cx="8366125" cy="410369"/>
          </a:xfrm>
        </p:spPr>
        <p:txBody>
          <a:bodyPr/>
          <a:lstStyle/>
          <a:p>
            <a:r>
              <a:rPr lang="fr-FR" dirty="0" smtClean="0"/>
              <a:t>Cloud </a:t>
            </a:r>
            <a:r>
              <a:rPr lang="fr-FR" dirty="0" err="1" smtClean="0"/>
              <a:t>Computing</a:t>
            </a:r>
            <a:endParaRPr lang="fr-FR" dirty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smtClean="0"/>
              <a:t>Seif KAROUI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4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10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smtClean="0"/>
              <a:t>Comparaison prix</a:t>
            </a:r>
            <a:endParaRPr lang="fr-FR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48" y="688878"/>
            <a:ext cx="6890104" cy="37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0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11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smtClean="0"/>
              <a:t>Comparaison prix</a:t>
            </a:r>
            <a:endParaRPr lang="fr-FR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28" y="1040524"/>
            <a:ext cx="7338848" cy="261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542516"/>
            <a:ext cx="7772400" cy="1138773"/>
          </a:xfrm>
        </p:spPr>
        <p:txBody>
          <a:bodyPr/>
          <a:lstStyle/>
          <a:p>
            <a:r>
              <a:rPr lang="fr-FR" dirty="0" smtClean="0"/>
              <a:t>APPLICATION ET EXERCICES PRATIQUES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03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64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13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smtClean="0"/>
              <a:t>AMAZON AWS</a:t>
            </a:r>
            <a:endParaRPr lang="fr-FR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78372" y="671144"/>
            <a:ext cx="8308428" cy="4315810"/>
          </a:xfrm>
        </p:spPr>
        <p:txBody>
          <a:bodyPr/>
          <a:lstStyle/>
          <a:p>
            <a:endParaRPr lang="fr-FR" dirty="0">
              <a:solidFill>
                <a:srgbClr val="FF0000"/>
              </a:solidFill>
            </a:endParaRPr>
          </a:p>
          <a:p>
            <a:r>
              <a:rPr lang="fr-FR" dirty="0" smtClean="0"/>
              <a:t>PROD:</a:t>
            </a:r>
          </a:p>
          <a:p>
            <a:r>
              <a:rPr lang="fr-FR" dirty="0">
                <a:solidFill>
                  <a:srgbClr val="FF0000"/>
                </a:solidFill>
              </a:rPr>
              <a:t>-Création </a:t>
            </a:r>
            <a:r>
              <a:rPr lang="fr-FR" dirty="0" err="1" smtClean="0">
                <a:solidFill>
                  <a:srgbClr val="FF0000"/>
                </a:solidFill>
              </a:rPr>
              <a:t>réseauX</a:t>
            </a:r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 smtClean="0">
                <a:solidFill>
                  <a:srgbClr val="FF0000"/>
                </a:solidFill>
              </a:rPr>
              <a:t>-Création machines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-</a:t>
            </a:r>
            <a:r>
              <a:rPr lang="fr-FR" dirty="0" err="1" smtClean="0">
                <a:solidFill>
                  <a:srgbClr val="FF0000"/>
                </a:solidFill>
              </a:rPr>
              <a:t>Elastic</a:t>
            </a:r>
            <a:r>
              <a:rPr lang="fr-FR" dirty="0" smtClean="0">
                <a:solidFill>
                  <a:srgbClr val="FF0000"/>
                </a:solidFill>
              </a:rPr>
              <a:t> LOAD balancer 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-AWS </a:t>
            </a:r>
            <a:r>
              <a:rPr lang="fr-FR" dirty="0" err="1" smtClean="0">
                <a:solidFill>
                  <a:srgbClr val="FF0000"/>
                </a:solidFill>
              </a:rPr>
              <a:t>autoscaling</a:t>
            </a:r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 smtClean="0">
                <a:solidFill>
                  <a:srgbClr val="FF0000"/>
                </a:solidFill>
              </a:rPr>
              <a:t>-AWS CLOUDFRONT</a:t>
            </a:r>
          </a:p>
          <a:p>
            <a:endParaRPr lang="fr-FR" dirty="0">
              <a:solidFill>
                <a:srgbClr val="FF0000"/>
              </a:solidFill>
            </a:endParaRPr>
          </a:p>
          <a:p>
            <a:r>
              <a:rPr lang="fr-FR" dirty="0" smtClean="0"/>
              <a:t>DEV: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-</a:t>
            </a:r>
            <a:r>
              <a:rPr lang="fr-FR" dirty="0" err="1" smtClean="0">
                <a:solidFill>
                  <a:srgbClr val="FF0000"/>
                </a:solidFill>
              </a:rPr>
              <a:t>CloudFORMATION</a:t>
            </a:r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 smtClean="0">
                <a:solidFill>
                  <a:srgbClr val="FF0000"/>
                </a:solidFill>
              </a:rPr>
              <a:t>-AWS </a:t>
            </a:r>
            <a:r>
              <a:rPr lang="fr-FR" dirty="0" err="1" smtClean="0">
                <a:solidFill>
                  <a:srgbClr val="FF0000"/>
                </a:solidFill>
              </a:rPr>
              <a:t>COntainerS</a:t>
            </a:r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 smtClean="0">
                <a:solidFill>
                  <a:srgbClr val="FF0000"/>
                </a:solidFill>
              </a:rPr>
              <a:t>-AWS LAMBDA</a:t>
            </a:r>
          </a:p>
          <a:p>
            <a:endParaRPr lang="fr-FR" dirty="0" smtClean="0">
              <a:solidFill>
                <a:srgbClr val="FF0000"/>
              </a:solidFill>
            </a:endParaRPr>
          </a:p>
          <a:p>
            <a:endParaRPr lang="fr-F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62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Merci pour votre attention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126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94612" y="1459945"/>
            <a:ext cx="8092188" cy="1064394"/>
          </a:xfrm>
        </p:spPr>
        <p:txBody>
          <a:bodyPr/>
          <a:lstStyle/>
          <a:p>
            <a:r>
              <a:rPr lang="fr-FR" dirty="0" smtClean="0"/>
              <a:t>1. Introduction</a:t>
            </a:r>
          </a:p>
          <a:p>
            <a:endParaRPr lang="fr-FR" dirty="0" smtClean="0"/>
          </a:p>
          <a:p>
            <a:r>
              <a:rPr lang="fr-FR" dirty="0" smtClean="0"/>
              <a:t>2. Notions et explications</a:t>
            </a:r>
          </a:p>
          <a:p>
            <a:endParaRPr lang="fr-FR" dirty="0" smtClean="0"/>
          </a:p>
          <a:p>
            <a:r>
              <a:rPr lang="fr-FR" dirty="0" smtClean="0"/>
              <a:t>3. Application </a:t>
            </a:r>
            <a:r>
              <a:rPr lang="fr-FR" dirty="0"/>
              <a:t>et </a:t>
            </a:r>
            <a:r>
              <a:rPr lang="fr-FR" dirty="0" smtClean="0"/>
              <a:t>Exercices Pratiques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414222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542516"/>
            <a:ext cx="7772400" cy="569387"/>
          </a:xfrm>
        </p:spPr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4591051" y="1998928"/>
            <a:ext cx="677863" cy="292388"/>
          </a:xfrm>
        </p:spPr>
        <p:txBody>
          <a:bodyPr/>
          <a:lstStyle/>
          <a:p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476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977" y="593801"/>
            <a:ext cx="8092188" cy="5368136"/>
          </a:xfrm>
        </p:spPr>
        <p:txBody>
          <a:bodyPr/>
          <a:lstStyle/>
          <a:p>
            <a:pPr lvl="1" algn="l">
              <a:spcAft>
                <a:spcPts val="500"/>
              </a:spcAft>
            </a:pPr>
            <a:r>
              <a:rPr lang="fr-FR" sz="1300" b="1" cap="all" dirty="0" smtClean="0"/>
              <a:t>C’est Quoi?</a:t>
            </a:r>
          </a:p>
          <a:p>
            <a:pPr lvl="1" algn="l">
              <a:spcAft>
                <a:spcPts val="500"/>
              </a:spcAft>
            </a:pPr>
            <a:r>
              <a:rPr lang="fr-FR" sz="1300" b="1" cap="all" dirty="0" smtClean="0"/>
              <a:t>-Cloud: </a:t>
            </a:r>
            <a:r>
              <a:rPr lang="fr-FR" sz="1400" dirty="0"/>
              <a:t>l'informatique en </a:t>
            </a:r>
            <a:r>
              <a:rPr lang="fr-FR" sz="1400" dirty="0" smtClean="0"/>
              <a:t>nuage consiste </a:t>
            </a:r>
            <a:r>
              <a:rPr lang="fr-FR" sz="1400" dirty="0"/>
              <a:t>à exploiter la puissance de calcul ou de stockage de </a:t>
            </a:r>
            <a:r>
              <a:rPr lang="fr-FR" sz="1400" dirty="0">
                <a:hlinkClick r:id="rId3" tooltip="Serveur informatique"/>
              </a:rPr>
              <a:t>serveurs informatiques</a:t>
            </a:r>
            <a:r>
              <a:rPr lang="fr-FR" sz="1400" dirty="0"/>
              <a:t> distants par l'intermédiaire d'un réseau, généralement </a:t>
            </a:r>
            <a:r>
              <a:rPr lang="fr-FR" sz="1400" dirty="0" smtClean="0">
                <a:hlinkClick r:id="rId4" tooltip="Internet Protocol"/>
              </a:rPr>
              <a:t>Internet</a:t>
            </a:r>
            <a:r>
              <a:rPr lang="fr-FR" sz="1400" dirty="0"/>
              <a:t> </a:t>
            </a:r>
            <a:r>
              <a:rPr lang="fr-FR" sz="1400" dirty="0" smtClean="0"/>
              <a:t>.</a:t>
            </a:r>
            <a:endParaRPr lang="fr-FR" sz="1400" dirty="0"/>
          </a:p>
          <a:p>
            <a:pPr lvl="1" algn="l">
              <a:spcAft>
                <a:spcPts val="500"/>
              </a:spcAft>
            </a:pPr>
            <a:r>
              <a:rPr lang="fr-FR" sz="1400" b="1" cap="all" dirty="0" smtClean="0"/>
              <a:t>-</a:t>
            </a:r>
            <a:r>
              <a:rPr lang="fr-FR" sz="1400" dirty="0"/>
              <a:t>Les serveurs sont loués à la demande, le plus souvent par tranche d'utilisation, selon des critères techniques (puissance, </a:t>
            </a:r>
            <a:r>
              <a:rPr lang="fr-FR" sz="1400" dirty="0">
                <a:hlinkClick r:id="rId5" tooltip="Bande passante"/>
              </a:rPr>
              <a:t>bande passante</a:t>
            </a:r>
            <a:r>
              <a:rPr lang="fr-FR" sz="1400" dirty="0"/>
              <a:t>, etc.), mais, également, au </a:t>
            </a:r>
            <a:r>
              <a:rPr lang="fr-FR" sz="1400" dirty="0" smtClean="0"/>
              <a:t>forfait .</a:t>
            </a:r>
          </a:p>
          <a:p>
            <a:pPr lvl="1" algn="l">
              <a:spcAft>
                <a:spcPts val="500"/>
              </a:spcAft>
            </a:pPr>
            <a:endParaRPr lang="fr-FR" sz="1400" dirty="0"/>
          </a:p>
          <a:p>
            <a:pPr lvl="1" algn="l">
              <a:spcAft>
                <a:spcPts val="500"/>
              </a:spcAft>
            </a:pPr>
            <a:r>
              <a:rPr lang="fr-FR" sz="1400" dirty="0" smtClean="0"/>
              <a:t>Plusieurs offres parmi eux:</a:t>
            </a:r>
          </a:p>
          <a:p>
            <a:pPr lvl="1" algn="l">
              <a:spcAft>
                <a:spcPts val="500"/>
              </a:spcAft>
            </a:pPr>
            <a:r>
              <a:rPr lang="fr-FR" sz="1400" dirty="0" smtClean="0"/>
              <a:t>-</a:t>
            </a:r>
            <a:r>
              <a:rPr lang="fr-FR" sz="1400" dirty="0" err="1" smtClean="0"/>
              <a:t>IaaS</a:t>
            </a:r>
            <a:r>
              <a:rPr lang="fr-FR" sz="1400" dirty="0" smtClean="0"/>
              <a:t>: Infrastructure </a:t>
            </a:r>
            <a:r>
              <a:rPr lang="fr-FR" sz="1400" dirty="0"/>
              <a:t>as a </a:t>
            </a:r>
            <a:r>
              <a:rPr lang="fr-FR" sz="1400" dirty="0" smtClean="0"/>
              <a:t>Service</a:t>
            </a:r>
          </a:p>
          <a:p>
            <a:pPr lvl="1" algn="l">
              <a:spcAft>
                <a:spcPts val="500"/>
              </a:spcAft>
            </a:pPr>
            <a:r>
              <a:rPr lang="fr-FR" sz="1400" dirty="0" smtClean="0"/>
              <a:t>-</a:t>
            </a:r>
            <a:r>
              <a:rPr lang="fr-FR" sz="1400" dirty="0" err="1" smtClean="0"/>
              <a:t>SaaS</a:t>
            </a:r>
            <a:r>
              <a:rPr lang="fr-FR" sz="1400" dirty="0" smtClean="0"/>
              <a:t>: Software as a Service</a:t>
            </a:r>
          </a:p>
          <a:p>
            <a:pPr lvl="1" algn="l">
              <a:spcAft>
                <a:spcPts val="500"/>
              </a:spcAft>
            </a:pPr>
            <a:r>
              <a:rPr lang="fr-FR" sz="1400" dirty="0" smtClean="0"/>
              <a:t>-</a:t>
            </a:r>
            <a:r>
              <a:rPr lang="fr-FR" sz="1400" dirty="0" err="1" smtClean="0"/>
              <a:t>PaaS</a:t>
            </a:r>
            <a:r>
              <a:rPr lang="fr-FR" sz="1400" dirty="0" smtClean="0"/>
              <a:t> : Platform as a Service</a:t>
            </a:r>
          </a:p>
          <a:p>
            <a:pPr lvl="1" algn="l">
              <a:spcAft>
                <a:spcPts val="500"/>
              </a:spcAft>
            </a:pPr>
            <a:r>
              <a:rPr lang="fr-FR" sz="1400" dirty="0" smtClean="0"/>
              <a:t>-</a:t>
            </a:r>
            <a:r>
              <a:rPr lang="fr-FR" sz="1400" dirty="0" err="1" smtClean="0"/>
              <a:t>DaaS</a:t>
            </a:r>
            <a:r>
              <a:rPr lang="fr-FR" sz="1400" dirty="0" smtClean="0"/>
              <a:t>: Desktop as a Service</a:t>
            </a:r>
          </a:p>
          <a:p>
            <a:pPr lvl="1" algn="l">
              <a:spcAft>
                <a:spcPts val="500"/>
              </a:spcAft>
            </a:pPr>
            <a:r>
              <a:rPr lang="fr-FR" sz="1400" dirty="0" smtClean="0"/>
              <a:t>-</a:t>
            </a:r>
            <a:r>
              <a:rPr lang="fr-FR" sz="1400" dirty="0" err="1" smtClean="0"/>
              <a:t>StaaS</a:t>
            </a:r>
            <a:r>
              <a:rPr lang="fr-FR" sz="1400" dirty="0" smtClean="0"/>
              <a:t>: Storage as a Service</a:t>
            </a:r>
          </a:p>
          <a:p>
            <a:pPr lvl="1" algn="l">
              <a:spcAft>
                <a:spcPts val="500"/>
              </a:spcAft>
            </a:pPr>
            <a:r>
              <a:rPr lang="fr-FR" sz="1400" dirty="0" smtClean="0"/>
              <a:t>…</a:t>
            </a:r>
            <a:endParaRPr lang="fr-FR" sz="1400" b="1" cap="all" dirty="0"/>
          </a:p>
          <a:p>
            <a:pPr lvl="1" algn="l">
              <a:spcAft>
                <a:spcPts val="500"/>
              </a:spcAft>
            </a:pPr>
            <a:r>
              <a:rPr lang="fr-FR" sz="1400" b="1" cap="all" dirty="0" smtClean="0"/>
              <a:t>Avantage?</a:t>
            </a:r>
          </a:p>
          <a:p>
            <a:pPr lvl="1" algn="l">
              <a:spcAft>
                <a:spcPts val="500"/>
              </a:spcAft>
            </a:pPr>
            <a:r>
              <a:rPr lang="fr-FR" sz="1400" cap="all" dirty="0" smtClean="0"/>
              <a:t>- Facilité : Pas besoin de gérer le matériel et les Configurations bas niveau </a:t>
            </a:r>
          </a:p>
          <a:p>
            <a:pPr marL="285750" lvl="1" indent="-285750" algn="l">
              <a:spcAft>
                <a:spcPts val="500"/>
              </a:spcAft>
              <a:buFontTx/>
              <a:buChar char="-"/>
            </a:pPr>
            <a:r>
              <a:rPr lang="fr-FR" sz="1400" cap="all" dirty="0" smtClean="0"/>
              <a:t>Flexibilité: Augmenter ou diminuer les capacités et les ressource  à tous moment</a:t>
            </a:r>
          </a:p>
          <a:p>
            <a:pPr marL="285750" lvl="1" indent="-285750" algn="l">
              <a:spcAft>
                <a:spcPts val="500"/>
              </a:spcAft>
              <a:buFontTx/>
              <a:buChar char="-"/>
            </a:pPr>
            <a:r>
              <a:rPr lang="fr-FR" sz="1400" cap="all" dirty="0" smtClean="0"/>
              <a:t>Economie: Maintenance et Sécurisation sur la charge de l’</a:t>
            </a:r>
            <a:r>
              <a:rPr lang="fr-FR" sz="1400" cap="all" dirty="0" err="1" smtClean="0"/>
              <a:t>hebergeur</a:t>
            </a:r>
            <a:r>
              <a:rPr lang="fr-FR" sz="1400" cap="all" dirty="0" smtClean="0"/>
              <a:t> + plus rapide</a:t>
            </a:r>
            <a:endParaRPr lang="fr-FR" sz="1400" cap="all" dirty="0" smtClean="0"/>
          </a:p>
          <a:p>
            <a:pPr lvl="1" algn="l">
              <a:spcAft>
                <a:spcPts val="500"/>
              </a:spcAft>
            </a:pPr>
            <a:endParaRPr lang="fr-FR" sz="1400" b="1" cap="all" dirty="0"/>
          </a:p>
          <a:p>
            <a:pPr lvl="1" algn="l">
              <a:spcAft>
                <a:spcPts val="500"/>
              </a:spcAft>
            </a:pPr>
            <a:endParaRPr lang="fr-FR" sz="1400" b="1" cap="all" dirty="0" smtClean="0"/>
          </a:p>
          <a:p>
            <a:pPr lvl="1" algn="l">
              <a:spcAft>
                <a:spcPts val="500"/>
              </a:spcAft>
            </a:pPr>
            <a:endParaRPr lang="fr-FR" sz="1300" b="1" cap="all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4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163311"/>
            <a:ext cx="8092188" cy="400110"/>
          </a:xfrm>
        </p:spPr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544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977" y="593801"/>
            <a:ext cx="8092188" cy="4888518"/>
          </a:xfrm>
        </p:spPr>
        <p:txBody>
          <a:bodyPr/>
          <a:lstStyle/>
          <a:p>
            <a:pPr lvl="1" algn="l">
              <a:spcAft>
                <a:spcPts val="500"/>
              </a:spcAft>
            </a:pPr>
            <a:r>
              <a:rPr lang="fr-FR" sz="1400" b="1" cap="all" dirty="0" smtClean="0"/>
              <a:t>Inconvénient:</a:t>
            </a:r>
          </a:p>
          <a:p>
            <a:pPr marL="285750" lvl="1" indent="-285750" algn="l">
              <a:spcAft>
                <a:spcPts val="500"/>
              </a:spcAft>
              <a:buFontTx/>
              <a:buChar char="-"/>
            </a:pPr>
            <a:r>
              <a:rPr lang="fr-FR" sz="1400" b="1" cap="all" dirty="0" smtClean="0"/>
              <a:t>Dépendance sur le réseau internet</a:t>
            </a:r>
          </a:p>
          <a:p>
            <a:pPr marL="285750" lvl="1" indent="-285750" algn="l">
              <a:spcAft>
                <a:spcPts val="500"/>
              </a:spcAft>
              <a:buFontTx/>
              <a:buChar char="-"/>
            </a:pPr>
            <a:r>
              <a:rPr lang="fr-FR" sz="1400" b="1" cap="all" dirty="0" smtClean="0"/>
              <a:t>Sécurité</a:t>
            </a:r>
          </a:p>
          <a:p>
            <a:pPr marL="285750" lvl="1" indent="-285750" algn="l">
              <a:spcAft>
                <a:spcPts val="500"/>
              </a:spcAft>
              <a:buFontTx/>
              <a:buChar char="-"/>
            </a:pPr>
            <a:r>
              <a:rPr lang="fr-FR" sz="1400" b="1" cap="all" dirty="0" smtClean="0"/>
              <a:t>Juridiquement</a:t>
            </a:r>
          </a:p>
          <a:p>
            <a:pPr marL="285750" lvl="1" indent="-285750" algn="l">
              <a:spcAft>
                <a:spcPts val="500"/>
              </a:spcAft>
              <a:buFontTx/>
              <a:buChar char="-"/>
            </a:pPr>
            <a:r>
              <a:rPr lang="fr-FR" sz="1400" b="1" cap="all" dirty="0" smtClean="0"/>
              <a:t>Dépendance a l’</a:t>
            </a:r>
            <a:r>
              <a:rPr lang="fr-FR" sz="1400" b="1" cap="all" dirty="0" err="1" smtClean="0"/>
              <a:t>hebergeur</a:t>
            </a:r>
            <a:endParaRPr lang="fr-FR" sz="1400" b="1" cap="all" dirty="0" smtClean="0"/>
          </a:p>
          <a:p>
            <a:pPr marL="285750" lvl="1" indent="-285750" algn="l">
              <a:spcAft>
                <a:spcPts val="500"/>
              </a:spcAft>
              <a:buFontTx/>
              <a:buChar char="-"/>
            </a:pPr>
            <a:endParaRPr lang="fr-FR" sz="1400" b="1" cap="all" dirty="0"/>
          </a:p>
          <a:p>
            <a:pPr lvl="1" algn="l">
              <a:spcAft>
                <a:spcPts val="500"/>
              </a:spcAft>
            </a:pPr>
            <a:r>
              <a:rPr lang="fr-FR" sz="1400" b="1" cap="all" dirty="0" smtClean="0"/>
              <a:t>Types: </a:t>
            </a:r>
          </a:p>
          <a:p>
            <a:pPr lvl="1" algn="l">
              <a:spcAft>
                <a:spcPts val="500"/>
              </a:spcAft>
            </a:pPr>
            <a:r>
              <a:rPr lang="fr-FR" sz="1400" b="1" cap="all" dirty="0" smtClean="0"/>
              <a:t>Le cloud utilise généralement la virtualisation et il existe trois types: </a:t>
            </a:r>
            <a:r>
              <a:rPr lang="fr-FR" sz="1400" b="1" cap="all" dirty="0" smtClean="0"/>
              <a:t>Public, privé et hybride</a:t>
            </a:r>
            <a:endParaRPr lang="fr-FR" sz="1400" b="1" cap="all" dirty="0" smtClean="0"/>
          </a:p>
          <a:p>
            <a:pPr lvl="1" algn="l">
              <a:spcAft>
                <a:spcPts val="500"/>
              </a:spcAft>
            </a:pPr>
            <a:endParaRPr lang="fr-FR" sz="1400" b="1" cap="all" dirty="0" smtClean="0"/>
          </a:p>
          <a:p>
            <a:pPr lvl="1" algn="l">
              <a:spcAft>
                <a:spcPts val="500"/>
              </a:spcAft>
            </a:pPr>
            <a:r>
              <a:rPr lang="fr-FR" sz="1400" b="1" cap="all" dirty="0" smtClean="0"/>
              <a:t>Fournisseurs:</a:t>
            </a:r>
          </a:p>
          <a:p>
            <a:pPr lvl="1" algn="l">
              <a:spcAft>
                <a:spcPts val="500"/>
              </a:spcAft>
            </a:pPr>
            <a:r>
              <a:rPr lang="fr-FR" sz="1400" b="1" cap="all" dirty="0" smtClean="0"/>
              <a:t>-Amazon AWS</a:t>
            </a:r>
          </a:p>
          <a:p>
            <a:pPr lvl="1" algn="l">
              <a:spcAft>
                <a:spcPts val="500"/>
              </a:spcAft>
            </a:pPr>
            <a:r>
              <a:rPr lang="fr-FR" sz="1400" b="1" cap="all" dirty="0" smtClean="0"/>
              <a:t>-Windows AZURE</a:t>
            </a:r>
            <a:endParaRPr lang="fr-FR" sz="1400" b="1" cap="all" dirty="0" smtClean="0"/>
          </a:p>
          <a:p>
            <a:pPr lvl="1" algn="l">
              <a:spcAft>
                <a:spcPts val="500"/>
              </a:spcAft>
            </a:pPr>
            <a:r>
              <a:rPr lang="fr-FR" sz="1400" b="1" cap="all" dirty="0" smtClean="0"/>
              <a:t>-Google cloud</a:t>
            </a:r>
          </a:p>
          <a:p>
            <a:pPr lvl="1" algn="l">
              <a:spcAft>
                <a:spcPts val="500"/>
              </a:spcAft>
            </a:pPr>
            <a:r>
              <a:rPr lang="fr-FR" sz="1400" b="1" cap="all" dirty="0" smtClean="0"/>
              <a:t>-IBM Cloud</a:t>
            </a:r>
          </a:p>
          <a:p>
            <a:pPr lvl="1" algn="l">
              <a:spcAft>
                <a:spcPts val="500"/>
              </a:spcAft>
            </a:pPr>
            <a:r>
              <a:rPr lang="fr-FR" sz="1400" b="1" cap="all" dirty="0" smtClean="0"/>
              <a:t>-HP Cloud</a:t>
            </a:r>
            <a:endParaRPr lang="fr-FR" sz="1400" b="1" cap="all" dirty="0"/>
          </a:p>
          <a:p>
            <a:pPr lvl="1" algn="l">
              <a:spcAft>
                <a:spcPts val="500"/>
              </a:spcAft>
            </a:pPr>
            <a:r>
              <a:rPr lang="fr-FR" sz="1400" b="1" cap="all" dirty="0" smtClean="0"/>
              <a:t>….</a:t>
            </a:r>
            <a:endParaRPr lang="fr-FR" sz="1400" b="1" cap="all" dirty="0" smtClean="0"/>
          </a:p>
          <a:p>
            <a:pPr lvl="1" algn="l">
              <a:spcAft>
                <a:spcPts val="500"/>
              </a:spcAft>
            </a:pPr>
            <a:endParaRPr lang="fr-FR" sz="1300" b="1" cap="all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5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163311"/>
            <a:ext cx="8092188" cy="400110"/>
          </a:xfrm>
        </p:spPr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184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542516"/>
            <a:ext cx="7772400" cy="569387"/>
          </a:xfrm>
        </p:spPr>
        <p:txBody>
          <a:bodyPr/>
          <a:lstStyle/>
          <a:p>
            <a:r>
              <a:rPr lang="fr-FR" dirty="0" smtClean="0"/>
              <a:t>NOTIONS ET EXPLICATION</a:t>
            </a:r>
            <a:endParaRPr lang="fr-FR" sz="36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02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755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7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70" y="0"/>
            <a:ext cx="64547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4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8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smtClean="0"/>
              <a:t>Exemples d’offres cloud</a:t>
            </a:r>
            <a:endParaRPr lang="fr-FR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20888" y="994326"/>
            <a:ext cx="8092188" cy="6065763"/>
          </a:xfrm>
        </p:spPr>
        <p:txBody>
          <a:bodyPr/>
          <a:lstStyle/>
          <a:p>
            <a:r>
              <a:rPr lang="fr-FR" dirty="0" smtClean="0"/>
              <a:t>AMAZON EC2:</a:t>
            </a:r>
          </a:p>
          <a:p>
            <a:r>
              <a:rPr lang="fr-FR" b="0" dirty="0" smtClean="0"/>
              <a:t>-Instance à la demande : payement par heure ou par seconde</a:t>
            </a:r>
          </a:p>
          <a:p>
            <a:r>
              <a:rPr lang="fr-FR" b="0" dirty="0" smtClean="0"/>
              <a:t>-Instance réservée: Réservation sur une longue durée (économie jusqu’à 75%)</a:t>
            </a:r>
          </a:p>
          <a:p>
            <a:r>
              <a:rPr lang="fr-FR" b="0" dirty="0" smtClean="0"/>
              <a:t>-SPOT INSTANCE: Suppression à la fermeture</a:t>
            </a:r>
          </a:p>
          <a:p>
            <a:endParaRPr lang="fr-FR" b="0" dirty="0"/>
          </a:p>
          <a:p>
            <a:r>
              <a:rPr lang="fr-FR" b="0" dirty="0" smtClean="0"/>
              <a:t>Exemples Prix:</a:t>
            </a:r>
          </a:p>
          <a:p>
            <a:r>
              <a:rPr lang="fr-FR" b="0" dirty="0">
                <a:hlinkClick r:id="rId2"/>
              </a:rPr>
              <a:t>https://aws.amazon.com/fr/ec2/pricing/on-demand/?refid=em_71166</a:t>
            </a:r>
            <a:endParaRPr lang="fr-FR" b="0" dirty="0" smtClean="0"/>
          </a:p>
          <a:p>
            <a:endParaRPr lang="fr-FR" b="0" dirty="0"/>
          </a:p>
          <a:p>
            <a:endParaRPr lang="fr-FR" b="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848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9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smtClean="0"/>
              <a:t>AUTRE SERVICE AMAZON</a:t>
            </a:r>
            <a:endParaRPr lang="fr-FR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78372" y="1585533"/>
            <a:ext cx="8308428" cy="307777"/>
          </a:xfrm>
        </p:spPr>
        <p:txBody>
          <a:bodyPr/>
          <a:lstStyle/>
          <a:p>
            <a:r>
              <a:rPr lang="fr-FR" dirty="0" smtClean="0"/>
              <a:t>- </a:t>
            </a:r>
            <a:r>
              <a:rPr lang="fr-FR" dirty="0" smtClean="0">
                <a:hlinkClick r:id="rId2"/>
              </a:rPr>
              <a:t>Voir les 50 offres de AWS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93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par défaut">
  <a:themeElements>
    <a:clrScheme name="RTE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6D9"/>
      </a:accent1>
      <a:accent2>
        <a:srgbClr val="EC775C"/>
      </a:accent2>
      <a:accent3>
        <a:srgbClr val="00518B"/>
      </a:accent3>
      <a:accent4>
        <a:srgbClr val="DC0059"/>
      </a:accent4>
      <a:accent5>
        <a:srgbClr val="38B6BC"/>
      </a:accent5>
      <a:accent6>
        <a:srgbClr val="574C52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par défaut.thmx</Template>
  <TotalTime>9111</TotalTime>
  <Words>349</Words>
  <Application>Microsoft Office PowerPoint</Application>
  <PresentationFormat>Affichage à l'écran (16:9)</PresentationFormat>
  <Paragraphs>97</Paragraphs>
  <Slides>14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ArialMT</vt:lpstr>
      <vt:lpstr>Calibri</vt:lpstr>
      <vt:lpstr>Verdana</vt:lpstr>
      <vt:lpstr>Thème par défaut</vt:lpstr>
      <vt:lpstr>Présentation PowerPoint</vt:lpstr>
      <vt:lpstr>Présentation PowerPoint</vt:lpstr>
      <vt:lpstr>Introduction</vt:lpstr>
      <vt:lpstr>Présentation PowerPoint</vt:lpstr>
      <vt:lpstr>Présentation PowerPoint</vt:lpstr>
      <vt:lpstr>NOTIONS ET EXPLICATION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APPLICATION ET EXERCICES PRATIQUES</vt:lpstr>
      <vt:lpstr>Présentation PowerPoint</vt:lpstr>
      <vt:lpstr>Merci pour votre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 S</dc:creator>
  <cp:lastModifiedBy>KAROUI Seif</cp:lastModifiedBy>
  <cp:revision>631</cp:revision>
  <dcterms:created xsi:type="dcterms:W3CDTF">2016-12-28T11:42:57Z</dcterms:created>
  <dcterms:modified xsi:type="dcterms:W3CDTF">2018-06-22T07:40:05Z</dcterms:modified>
</cp:coreProperties>
</file>